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</p:sldIdLst>
  <p:sldSz cy="5143500" cx="9144000"/>
  <p:notesSz cx="6858000" cy="9144000"/>
  <p:embeddedFontLst>
    <p:embeddedFont>
      <p:font typeface="Nunito"/>
      <p:regular r:id="rId64"/>
      <p:bold r:id="rId65"/>
      <p:italic r:id="rId66"/>
      <p:boldItalic r:id="rId67"/>
    </p:embeddedFont>
    <p:embeddedFont>
      <p:font typeface="Average"/>
      <p:regular r:id="rId68"/>
    </p:embeddedFont>
    <p:embeddedFont>
      <p:font typeface="Oswald"/>
      <p:regular r:id="rId69"/>
      <p:bold r:id="rId70"/>
    </p:embeddedFont>
    <p:embeddedFont>
      <p:font typeface="Nanum Gothic"/>
      <p:regular r:id="rId71"/>
      <p:bold r:id="rId72"/>
    </p:embeddedFont>
    <p:embeddedFont>
      <p:font typeface="NanumGothic ExtraBold"/>
      <p:bold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B0C17AA-FCD1-4816-8B82-59FAC03B69C0}">
  <a:tblStyle styleId="{0B0C17AA-FCD1-4816-8B82-59FAC03B69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NanumGothicExtraBold-bold.fntdata"/><Relationship Id="rId72" Type="http://schemas.openxmlformats.org/officeDocument/2006/relationships/font" Target="fonts/NanumGothic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NanumGothic-regular.fntdata"/><Relationship Id="rId70" Type="http://schemas.openxmlformats.org/officeDocument/2006/relationships/font" Target="fonts/Oswald-bold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font" Target="fonts/Nunito-regular.fntdata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font" Target="fonts/Nunito-italic.fntdata"/><Relationship Id="rId21" Type="http://schemas.openxmlformats.org/officeDocument/2006/relationships/slide" Target="slides/slide14.xml"/><Relationship Id="rId65" Type="http://schemas.openxmlformats.org/officeDocument/2006/relationships/font" Target="fonts/Nunito-bold.fntdata"/><Relationship Id="rId24" Type="http://schemas.openxmlformats.org/officeDocument/2006/relationships/slide" Target="slides/slide17.xml"/><Relationship Id="rId68" Type="http://schemas.openxmlformats.org/officeDocument/2006/relationships/font" Target="fonts/Average-regular.fntdata"/><Relationship Id="rId23" Type="http://schemas.openxmlformats.org/officeDocument/2006/relationships/slide" Target="slides/slide16.xml"/><Relationship Id="rId67" Type="http://schemas.openxmlformats.org/officeDocument/2006/relationships/font" Target="fonts/Nunito-boldItalic.fntdata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Oswald-regular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kit-learn.org/stable/modules/generated/sklearn.cluster.KMeans.html" TargetMode="External"/><Relationship Id="rId3" Type="http://schemas.openxmlformats.org/officeDocument/2006/relationships/hyperlink" Target="https://scikit-learn.org/stable/modules/generated/sklearn.cluster.AgglomerativeClustering.html" TargetMode="External"/><Relationship Id="rId4" Type="http://schemas.openxmlformats.org/officeDocument/2006/relationships/hyperlink" Target="https://scikit-learn.org/stable/modules/generated/sklearn.mixture.GaussianMixture.html" TargetMode="External"/><Relationship Id="rId5" Type="http://schemas.openxmlformats.org/officeDocument/2006/relationships/hyperlink" Target="https://scikit-learn.org/stable/modules/generated/sklearn.cluster.Birch.html" TargetMode="External"/><Relationship Id="rId6" Type="http://schemas.openxmlformats.org/officeDocument/2006/relationships/hyperlink" Target="https://tfhub.dev/google/universal-sentence-encoder/4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fhub.dev/google/universal-sentence-encoder/4" TargetMode="External"/><Relationship Id="rId3" Type="http://schemas.openxmlformats.org/officeDocument/2006/relationships/hyperlink" Target="https://scikit-learn.org/stable/modules/generated/sklearn.decomposition.PCA.html" TargetMode="External"/><Relationship Id="rId4" Type="http://schemas.openxmlformats.org/officeDocument/2006/relationships/hyperlink" Target="https://scikit-learn.org/stable/modules/generated/sklearn.cluster.AgglomerativeClustering.html" TargetMode="External"/><Relationship Id="rId5" Type="http://schemas.openxmlformats.org/officeDocument/2006/relationships/hyperlink" Target="https://scikit-learn.org/0.16/modules/generated/sklearn.lda.LDA.html" TargetMode="External"/><Relationship Id="rId6" Type="http://schemas.openxmlformats.org/officeDocument/2006/relationships/hyperlink" Target="https://scikit-learn.org/stable/modules/generated/sklearn.linear_model.SGDClassifier.html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surdeanu.info/mihai/teaching/ista555-fall13/readings/PennTreebankConstituents.html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Ecd9OhMf73k" TargetMode="Externa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62403f23e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62403f23e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More Specific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https://docs.google.com/documnt/d/1i3gv8KaVQNzHX4jMmrUE0k0M_2cBvleHbYVIyRXgCS4/edit?usp=sharing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62403f23e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62403f23e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62403f23e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62403f23e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62403f23e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62403f23e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62403f23e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62403f23e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62403f23e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62403f23e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862403f23e_0_8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862403f23e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862403f23e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862403f23e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Algorithms: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https://scikit-learn.org/stable/modules/generated/sklearn.cluster.KMeans.html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https://scikit-learn.org/stable/modules/generated/sklearn.cluster.AgglomerativeClustering.html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https://scikit-learn.org/stable/modules/generated/sklearn.mixture.GaussianMixture.html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https://scikit-learn.org/stable/modules/generated/sklearn.cluster.Birch.html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Universal Sentence Encoder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https://tfhub.dev/google/universal-sentence-encoder/4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62403f23e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62403f23e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62403f23e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62403f23e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https://tfhub.dev/google/universal-sentence-encoder/4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https://scikit-learn.org/stable/modules/generated/sklearn.decomposition.PCA.html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https://scikit-learn.org/stable/modules/generated/sklearn.cluster.AgglomerativeClustering.html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https://scikit-learn.org/0.16/modules/generated/sklearn.lda.LDA.html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https://scikit-learn.org/stable/modules/generated/sklearn.linear_model.SGDClassifier.html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862403f2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862403f2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62403f23e_0_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62403f23e_0_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Probabilistic Ranking Principle - </a:t>
            </a:r>
            <a:r>
              <a:rPr lang="en"/>
              <a:t>PRP is described in detail in Literature Review above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62403f23e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62403f23e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62403f23e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62403f23e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isInterrogative used Stanford CoreNLP Sentence parser.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 - simple declarative clause, i.e. one that is not introduced by a (possible empty) subordinating conjunction or a wh-word and that does not exhibit subject-verb inversion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SBAR - Clause introduced by a (possibly empty) subordinating conjunction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SBARQ - Direct question introduced by a wh-word or a wh-phrase. Indirect questions and relative clauses should be bracketed as SBAR, not SBARQ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SINV - Inverted declarative sentence, i.e. one in which the subject follows the tensed verb or modal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SQ - Inverted yes/no question, or main clause of a wh-question, following the wh-phrase in SBARQ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r>
              <a:rPr lang="en" u="sng">
                <a:solidFill>
                  <a:schemeClr val="hlink"/>
                </a:solidFill>
                <a:hlinkClick r:id="rId2"/>
              </a:rPr>
              <a:t>http://www.surdeanu.info/mihai/teaching/ista555-fall13/readings/PennTreebankConstituents.html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62403f23e_0_1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62403f23e_0_1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80ea4946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80ea4946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80ea49469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80ea4946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62403f23e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862403f23e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62403f23e_0_1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62403f23e_0_1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862403f23e_0_1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862403f23e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62403f23e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62403f23e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862403f23e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862403f23e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62403f23e_0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62403f23e_0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62403f23e_0_1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62403f23e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62403f23e_0_1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62403f23e_0_1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862403f23e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862403f23e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62403f23e_0_1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62403f23e_0_1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61081931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6108193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6108193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6108193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61081931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6108193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efb2e5a8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efb2e5a8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efb2e5a8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efb2e5a8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62403f23e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62403f23e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`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6efb2e5a8d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6efb2e5a8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e0a310b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e0a310b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e0a310b2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e0a310b2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00b7be36e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00b7be36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e0a310b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e0a310b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e0a310b2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e0a310b2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61081931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61081931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https://www.youtube.com/watch?v=Ecd9OhMf73k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e0a310b2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e0a310b2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62403f23e_0_1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862403f23e_0_1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e0a310b2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e0a310b2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62403f23e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62403f23e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e0a310b2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e0a310b2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e0a310b2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e0a310b2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0afd548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0afd548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Stanford Core NLP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Use the API’s in the following Natural Language Processing Tasks: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Pronoun Resolution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Interrogative Sentence Check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Sentiment Analysis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Tensor Flow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Use pretend model Universal Sentence Encoder in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Sentence Classification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Agenda Wise Clustering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Use </a:t>
            </a:r>
            <a:r>
              <a:rPr lang="en"/>
              <a:t>Neural</a:t>
            </a:r>
            <a:r>
              <a:rPr lang="en"/>
              <a:t> Network Models in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 Sentence Classification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Python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All the backend Natural Language Processing are written in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Amazon Web Service (AWS)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Audio Transcribe is Used for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Speech to Text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AutoNum type="romanLcPeriod"/>
            </a:pPr>
            <a:r>
              <a:rPr lang="en"/>
              <a:t>Speech </a:t>
            </a:r>
            <a:r>
              <a:rPr lang="en"/>
              <a:t>Diarization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Node JS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Flask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MongoDB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Angular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880900022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88090002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00b7be36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00b7be36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62403f23e_0_1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62403f23e_0_1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862403f23e_0_1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862403f23e_0_1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62403f23e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62403f23e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62403f23e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62403f23e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62403f23e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62403f23e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62403f23e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62403f23e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More Specific Details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https://docs.google.com/document/d/1i3gv8KaVQNzHX4jMmrUE0k0M_2cBvleHbYVIyRXgCS4/edit?usp=sharing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://www.youtube.com/watch?v=Ecd9OhMf73k" TargetMode="External"/><Relationship Id="rId4" Type="http://schemas.openxmlformats.org/officeDocument/2006/relationships/image" Target="../media/image2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10" Type="http://schemas.openxmlformats.org/officeDocument/2006/relationships/image" Target="../media/image33.png"/><Relationship Id="rId9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2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Relationship Id="rId5" Type="http://schemas.openxmlformats.org/officeDocument/2006/relationships/image" Target="../media/image41.jpg"/><Relationship Id="rId6" Type="http://schemas.openxmlformats.org/officeDocument/2006/relationships/image" Target="../media/image43.png"/><Relationship Id="rId7" Type="http://schemas.openxmlformats.org/officeDocument/2006/relationships/image" Target="../media/image40.png"/><Relationship Id="rId8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143D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MINUTES OF MEETING</a:t>
            </a:r>
            <a:endParaRPr sz="6000">
              <a:solidFill>
                <a:srgbClr val="143D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AI-Powered Enterprise Meeting Assistant</a:t>
            </a:r>
            <a:endParaRPr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Application Review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" name="Google Shape;167;p34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REASON8.AI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Mobile Application - Each participant needs the app on their mobile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OTTER.AI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Mobile Application - On single mobile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Import audio and video, take snap of meeting and embed it to meeting notes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VOCIEA.COM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Mobile and Web Application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Harder to Setup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Uses an AI assistant as the way to capture your meeting notes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p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260850" y="3699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Architecture </a:t>
            </a:r>
            <a:r>
              <a:rPr b="1" lang="en" sz="36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Block Diagram </a:t>
            </a:r>
            <a:r>
              <a:rPr b="1" lang="en" sz="24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(Generic)</a:t>
            </a:r>
            <a:endParaRPr b="1" sz="24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5" name="Google Shape;1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1811477"/>
            <a:ext cx="7943839" cy="2282550"/>
          </a:xfrm>
          <a:prstGeom prst="rect">
            <a:avLst/>
          </a:prstGeom>
          <a:noFill/>
          <a:ln cap="flat" cmpd="sng" w="38100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Meeting’s Audio Recording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It will help us to get the transcript of meeting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Meeting’s Metadata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Organization name, Meeting’s date, time, venue, attendees, and Meeting’s agenda list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It will help us to get compute the minutes accurately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Also, it will help us to improve the transcript generated from audio data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The given list of attendees will help to resolve the pronouns in the generated transcript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36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Input Data for Task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3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Major Processes Involved (1 / 2)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8" name="Google Shape;188;p37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Speaker Diarization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Partition the audio stream into dialogues of different attendees</a:t>
            </a:r>
            <a:endParaRPr sz="1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Used Amazon Transcribe</a:t>
            </a:r>
            <a:endParaRPr sz="1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Text to Speech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Convert Meeting’s audio data to Meeting’s transcript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Used Amazon Transcribe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Anaphora resolution 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Resolving what a pronoun, or a noun phrase refers to</a:t>
            </a:r>
            <a:endParaRPr sz="1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Used Stanford CoreNLP Coref Annotator</a:t>
            </a:r>
            <a:endParaRPr sz="1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Clustering of Meetings Discussion according to Agenda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All discussion regarding an agenda will be gathered</a:t>
            </a:r>
            <a:endParaRPr sz="1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Developed Own Solution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p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Major Processes Involved (2 / 2)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5" name="Google Shape;195;p38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Categorization of Meetings Points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Discussion, Task Assigned, Recommendations and Interrogative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Developed Own Solution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Pairing Questions and their Answers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Developed Own Solution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Extracting Important Features from Discussion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Developed Own Solution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Computing Sentence Importance Score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Developed Own Solution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Drafting Minutes of Meeting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❏"/>
            </a:pP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Combining all of the Previous Work</a:t>
            </a:r>
            <a:endParaRPr/>
          </a:p>
        </p:txBody>
      </p:sp>
      <p:sp>
        <p:nvSpPr>
          <p:cNvPr id="196" name="Google Shape;196;p3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9"/>
          <p:cNvSpPr txBox="1"/>
          <p:nvPr>
            <p:ph type="title"/>
          </p:nvPr>
        </p:nvSpPr>
        <p:spPr>
          <a:xfrm>
            <a:off x="260850" y="369950"/>
            <a:ext cx="86223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Architecture </a:t>
            </a:r>
            <a:r>
              <a:rPr b="1" lang="en" sz="36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Block Diagram </a:t>
            </a:r>
            <a:r>
              <a:rPr b="1" lang="en" sz="24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(Detailed)</a:t>
            </a:r>
            <a:endParaRPr b="1" sz="2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2" name="Google Shape;202;p3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312725"/>
            <a:ext cx="6410353" cy="3687249"/>
          </a:xfrm>
          <a:prstGeom prst="rect">
            <a:avLst/>
          </a:prstGeom>
          <a:noFill/>
          <a:ln cap="flat" cmpd="sng" w="38100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>
            <p:ph type="title"/>
          </p:nvPr>
        </p:nvSpPr>
        <p:spPr>
          <a:xfrm>
            <a:off x="671250" y="150"/>
            <a:ext cx="78522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Clustering </a:t>
            </a:r>
            <a:r>
              <a:rPr b="1" lang="en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of Meeting Discussion According to Agenda List</a:t>
            </a:r>
            <a:endParaRPr b="1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4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Clustering Algorithms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K-Means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Gothic ExtraBold"/>
              <a:buChar char="❏"/>
            </a:pPr>
            <a:r>
              <a:rPr lang="en">
                <a:solidFill>
                  <a:srgbClr val="61616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Agglomerative</a:t>
            </a:r>
            <a:endParaRPr>
              <a:solidFill>
                <a:srgbClr val="61616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Gaussian Mixture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B</a:t>
            </a: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irch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Tokenizers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Tf-idf Vectorizer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Count Vectorizer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Document Embeddings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Gothic ExtraBold"/>
              <a:buChar char="❏"/>
            </a:pPr>
            <a:r>
              <a:rPr lang="en">
                <a:solidFill>
                  <a:srgbClr val="61616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Universal Sentence Encoder (USE)</a:t>
            </a:r>
            <a:endParaRPr>
              <a:solidFill>
                <a:srgbClr val="61616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215" name="Google Shape;215;p41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Tried Combinations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6" name="Google Shape;216;p41"/>
          <p:cNvSpPr txBox="1"/>
          <p:nvPr/>
        </p:nvSpPr>
        <p:spPr>
          <a:xfrm>
            <a:off x="4651225" y="1585125"/>
            <a:ext cx="3546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Preprocessing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Removal of Stopwords or not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Lemmatization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Stemming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Bag of Words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7" name="Google Shape;217;p4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2"/>
          <p:cNvPicPr preferRelativeResize="0"/>
          <p:nvPr/>
        </p:nvPicPr>
        <p:blipFill rotWithShape="1">
          <a:blip r:embed="rId3">
            <a:alphaModFix/>
          </a:blip>
          <a:srcRect b="50219" l="0" r="0" t="0"/>
          <a:stretch/>
        </p:blipFill>
        <p:spPr>
          <a:xfrm>
            <a:off x="374250" y="1647525"/>
            <a:ext cx="4068025" cy="2841638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3" name="Google Shape;223;p42"/>
          <p:cNvPicPr preferRelativeResize="0"/>
          <p:nvPr/>
        </p:nvPicPr>
        <p:blipFill rotWithShape="1">
          <a:blip r:embed="rId3">
            <a:alphaModFix/>
          </a:blip>
          <a:srcRect b="0" l="0" r="0" t="49781"/>
          <a:stretch/>
        </p:blipFill>
        <p:spPr>
          <a:xfrm>
            <a:off x="4737225" y="1632225"/>
            <a:ext cx="4032514" cy="2841649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42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 Distribution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p43"/>
          <p:cNvGraphicFramePr/>
          <p:nvPr/>
        </p:nvGraphicFramePr>
        <p:xfrm>
          <a:off x="5063863" y="210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{0B0C17AA-FCD1-4816-8B82-59FAC03B69C0}</a:tableStyleId>
              </a:tblPr>
              <a:tblGrid>
                <a:gridCol w="2350375"/>
                <a:gridCol w="13605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Clustering</a:t>
                      </a:r>
                      <a:r>
                        <a:rPr b="1" lang="en" sz="1600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Algorithm </a:t>
                      </a:r>
                      <a:endParaRPr b="1" sz="1600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Purity Score</a:t>
                      </a:r>
                      <a:endParaRPr b="1" sz="1600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K-Means</a:t>
                      </a:r>
                      <a:endParaRPr sz="13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90.223</a:t>
                      </a:r>
                      <a:endParaRPr sz="13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Agglomerative</a:t>
                      </a:r>
                      <a:endParaRPr b="1" sz="13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91.014</a:t>
                      </a:r>
                      <a:endParaRPr b="1" sz="13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Gaussian Mixture</a:t>
                      </a:r>
                      <a:endParaRPr sz="13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88.682</a:t>
                      </a:r>
                      <a:endParaRPr sz="13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accen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Birch</a:t>
                      </a:r>
                      <a:endParaRPr sz="13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89.383</a:t>
                      </a:r>
                      <a:endParaRPr sz="13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31" name="Google Shape;231;p4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43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Purity Score for USE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442000" y="1604800"/>
            <a:ext cx="437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Technique Used</a:t>
            </a:r>
            <a:endParaRPr b="1" sz="18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Char char="❏"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Vector Embeddings</a:t>
            </a: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for each sentence using </a:t>
            </a: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USE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Char char="❏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Selected top features using </a:t>
            </a: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Principal Component Analysis (PCA)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Char char="❏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Cluster the sentence using </a:t>
            </a:r>
            <a:r>
              <a:rPr lang="en">
                <a:solidFill>
                  <a:schemeClr val="accen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Agglomerative Algorithm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Char char="❏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Find topics keywords for each cluster using </a:t>
            </a: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Latent Dirichlet Allocation Model (LDA)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Char char="❏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Train the </a:t>
            </a: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Stochastic Gradient Descent Classifier</a:t>
            </a: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on sentence and keywords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Char char="❏"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Computed Cross Validation Mean Score</a:t>
            </a: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for the trained classifier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6"/>
          <p:cNvSpPr txBox="1"/>
          <p:nvPr/>
        </p:nvSpPr>
        <p:spPr>
          <a:xfrm>
            <a:off x="283100" y="407350"/>
            <a:ext cx="8631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What is</a:t>
            </a:r>
            <a:r>
              <a:rPr b="1" lang="en" sz="4800">
                <a:solidFill>
                  <a:srgbClr val="14508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48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Minutes of Meeting</a:t>
            </a:r>
            <a:r>
              <a:rPr b="1" lang="en" sz="48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b="1" sz="48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" name="Google Shape;112;p26"/>
          <p:cNvSpPr txBox="1"/>
          <p:nvPr/>
        </p:nvSpPr>
        <p:spPr>
          <a:xfrm>
            <a:off x="443525" y="1780150"/>
            <a:ext cx="768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Meeting minutes are the written or recorded documentation that is used to inform what was discussed during a meeting.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Meeting minutes or notes are generally taken by a designated person. 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Minutes are the live written record of a meeting. 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The purpose is to record what actions have been assigned to whom, along with the achievements and the deadlines.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/>
        </p:nvSpPr>
        <p:spPr>
          <a:xfrm>
            <a:off x="644450" y="1587575"/>
            <a:ext cx="768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We thought that K-Means will work better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As agglomerative is been selected so we have to do Topic Modelling too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Probabilistic</a:t>
            </a: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 Ranking Principle was expected solution but was not upto the mark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What criteria be for marking a word relevant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May be the data is not of that quality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Agenda list provided is not the real agenda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Use of too many abbreviations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9" name="Google Shape;239;p44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Issues Faced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0" name="Google Shape;24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/>
          <p:nvPr>
            <p:ph type="title"/>
          </p:nvPr>
        </p:nvSpPr>
        <p:spPr>
          <a:xfrm>
            <a:off x="671250" y="150"/>
            <a:ext cx="78522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Classification </a:t>
            </a:r>
            <a:r>
              <a:rPr b="1" lang="en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of Sentences </a:t>
            </a:r>
            <a:endParaRPr b="1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6400" lvl="0" marL="2743200" rtl="0" algn="l">
              <a:spcBef>
                <a:spcPts val="1000"/>
              </a:spcBef>
              <a:spcAft>
                <a:spcPts val="0"/>
              </a:spcAft>
              <a:buClr>
                <a:srgbClr val="143D59"/>
              </a:buClr>
              <a:buSzPts val="2800"/>
              <a:buFont typeface="Nanum Gothic"/>
              <a:buChar char="❏"/>
            </a:pPr>
            <a:r>
              <a:rPr b="1" lang="en" sz="28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Suggestions</a:t>
            </a:r>
            <a:endParaRPr b="1" sz="28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6400" lvl="0" marL="2743200" rtl="0" algn="l">
              <a:spcBef>
                <a:spcPts val="0"/>
              </a:spcBef>
              <a:spcAft>
                <a:spcPts val="0"/>
              </a:spcAft>
              <a:buClr>
                <a:srgbClr val="143D59"/>
              </a:buClr>
              <a:buSzPts val="2800"/>
              <a:buFont typeface="Nanum Gothic"/>
              <a:buChar char="❏"/>
            </a:pPr>
            <a:r>
              <a:rPr b="1" lang="en" sz="28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Task Assigned</a:t>
            </a:r>
            <a:endParaRPr b="1" sz="28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6400" lvl="0" marL="2743200" rtl="0" algn="l">
              <a:spcBef>
                <a:spcPts val="0"/>
              </a:spcBef>
              <a:spcAft>
                <a:spcPts val="0"/>
              </a:spcAft>
              <a:buClr>
                <a:srgbClr val="143D59"/>
              </a:buClr>
              <a:buSzPts val="2800"/>
              <a:buFont typeface="Nanum Gothic"/>
              <a:buChar char="❏"/>
            </a:pPr>
            <a:r>
              <a:rPr b="1" lang="en" sz="28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Normal</a:t>
            </a:r>
            <a:endParaRPr b="1" sz="28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406400" lvl="0" marL="2743200" rtl="0" algn="l">
              <a:spcBef>
                <a:spcPts val="0"/>
              </a:spcBef>
              <a:spcAft>
                <a:spcPts val="0"/>
              </a:spcAft>
              <a:buClr>
                <a:srgbClr val="143D59"/>
              </a:buClr>
              <a:buSzPts val="2800"/>
              <a:buFont typeface="Nanum Gothic"/>
              <a:buChar char="❏"/>
            </a:pPr>
            <a:r>
              <a:rPr b="1" lang="en" sz="28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Interrogative</a:t>
            </a:r>
            <a:r>
              <a:rPr b="1" lang="en" sz="28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 Sentence</a:t>
            </a:r>
            <a:endParaRPr b="1" sz="28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4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Classification Algorithm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2" name="Google Shape;2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813" y="1743847"/>
            <a:ext cx="5952379" cy="24178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3" name="Google Shape;25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Types of Interrogative Sentences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AutoNum type="arabicPeriod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Affirmation (YES or NO)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AutoNum type="arabicPeriod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What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AutoNum type="arabicPeriod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When (Time)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AutoNum type="arabicPeriod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Who (Person)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AutoNum type="arabicPeriod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Unknown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Trained Mode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b="1"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Support Vector Machine (SVM) Classifier</a:t>
            </a:r>
            <a:endParaRPr b="1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9" name="Google Shape;259;p47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Interrogative</a:t>
            </a:r>
            <a:r>
              <a:rPr b="1" lang="en" sz="39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 Sentence Classification</a:t>
            </a:r>
            <a:endParaRPr b="1" sz="39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0" name="Google Shape;260;p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Support Vector Machine Classifier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" name="Google Shape;266;p4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75" y="1760800"/>
            <a:ext cx="4075611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8" name="Google Shape;2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921" y="1760800"/>
            <a:ext cx="3054096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Support Vector Machine Classifier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Using Universal Sentence Encoder</a:t>
            </a:r>
            <a:endParaRPr b="1" sz="24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4" name="Google Shape;274;p4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75" y="1761675"/>
            <a:ext cx="4059450" cy="2732322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033" y="1761675"/>
            <a:ext cx="3041988" cy="2732325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Statistical Models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Logistic Regression </a:t>
            </a: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Classifier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Support Vector Machine (SVM) </a:t>
            </a: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Classifier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Char char="❏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Support Vector Machine (SVM) Classifier with Universal Sentence Encoder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Gradient Boosting Decision Tree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LightGBM Classifier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eXtreme Gradient Boosting Classifier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Deep Learning Model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Gothic ExtraBold"/>
              <a:buChar char="❏"/>
            </a:pPr>
            <a:r>
              <a:rPr lang="en">
                <a:solidFill>
                  <a:srgbClr val="61616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Hybrid Neural Network Classifier</a:t>
            </a:r>
            <a:endParaRPr>
              <a:solidFill>
                <a:srgbClr val="61616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Char char="❏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Hybrid Neural Network Classifier</a:t>
            </a: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with Universal Sentence Encoder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2" name="Google Shape;282;p50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Tried Combinations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Normal Suggestions and Task Assigned Classification</a:t>
            </a:r>
            <a:endParaRPr b="1" sz="24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3" name="Google Shape;283;p5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1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Logistic Regression Classifier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89" name="Google Shape;2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00" y="1801000"/>
            <a:ext cx="4061727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0" name="Google Shape;2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605" y="1801000"/>
            <a:ext cx="3105835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1" name="Google Shape;291;p5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Support Vector Machine Classifier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97" name="Google Shape;2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75" y="1760800"/>
            <a:ext cx="4059444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8" name="Google Shape;29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530" y="1760800"/>
            <a:ext cx="3107002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9" name="Google Shape;299;p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3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Support Vector Machine Classifier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Using Universal Sentence Encoder</a:t>
            </a:r>
            <a:endParaRPr b="1" sz="24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5" name="Google Shape;30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475" y="1762950"/>
            <a:ext cx="4059450" cy="2738906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525" y="1761667"/>
            <a:ext cx="3107000" cy="2741471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7" name="Google Shape;307;p5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/>
          <p:nvPr>
            <p:ph type="title"/>
          </p:nvPr>
        </p:nvSpPr>
        <p:spPr>
          <a:xfrm>
            <a:off x="283100" y="4835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Minutes of Meeting </a:t>
            </a:r>
            <a:r>
              <a:rPr b="1" lang="en" sz="40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Template</a:t>
            </a:r>
            <a:endParaRPr b="1" sz="40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" name="Google Shape;119;p27"/>
          <p:cNvSpPr txBox="1"/>
          <p:nvPr/>
        </p:nvSpPr>
        <p:spPr>
          <a:xfrm>
            <a:off x="681550" y="16613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A minute of meeting normally includes the following elements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Name of the company </a:t>
            </a: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− to the top-left of the page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Date </a:t>
            </a: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− to the top-right of the page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Topic </a:t>
            </a: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− after two return keys; Center-aligned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Attendees </a:t>
            </a: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− Name and designation (2 columns of a table)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Absentees </a:t>
            </a: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− name, roles, reasons for absenteeism (3 columns)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Agenda at hand</a:t>
            </a: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 − topic to be discussed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Issues raised</a:t>
            </a: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 − along with the names of the speakers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Suggestions </a:t>
            </a: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− made along with the names of the speakers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Decision </a:t>
            </a: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− the outcome of the meeting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Task List</a:t>
            </a: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 − task allotted and the respective allottee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Future Meetings</a:t>
            </a: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 − the date and topic of the next meeting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" name="Google Shape;120;p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4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LightGBM Classifier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13" name="Google Shape;3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13" y="1764975"/>
            <a:ext cx="4058433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312" y="1764975"/>
            <a:ext cx="3106168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5" name="Google Shape;315;p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5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XGBoosting Classifier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1" name="Google Shape;3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025" y="1764975"/>
            <a:ext cx="4058433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2" name="Google Shape;32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5625" y="1764975"/>
            <a:ext cx="3108960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3" name="Google Shape;323;p5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6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Hybrid Neural Network Classifier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29" name="Google Shape;3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00" y="1770850"/>
            <a:ext cx="4123944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0" name="Google Shape;3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350" y="1770850"/>
            <a:ext cx="3108960" cy="27432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1" name="Google Shape;331;p5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7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Hybrid Neural Network Classifier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Using Universal Sentence Encoder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7" name="Google Shape;337;p5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00" y="1770850"/>
            <a:ext cx="4123950" cy="2742769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9" name="Google Shape;33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350" y="1770850"/>
            <a:ext cx="3108950" cy="274319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/>
          <p:nvPr/>
        </p:nvSpPr>
        <p:spPr>
          <a:xfrm>
            <a:off x="644450" y="1587575"/>
            <a:ext cx="768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Not a data set to so that we can get a Ground Truth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The data set is combined by different Email Sources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Model is trained on written language but its used for spoken language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Different kind of language structure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Model is not up to the mark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5" name="Google Shape;345;p58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Issues Faced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6" name="Google Shape;346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"/>
          <p:cNvSpPr txBox="1"/>
          <p:nvPr>
            <p:ph type="title"/>
          </p:nvPr>
        </p:nvSpPr>
        <p:spPr>
          <a:xfrm>
            <a:off x="-150" y="15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Important </a:t>
            </a:r>
            <a:r>
              <a:rPr b="1" lang="en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 Extractions</a:t>
            </a:r>
            <a:r>
              <a:rPr b="1" lang="en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1828800" rtl="0" algn="l">
              <a:spcBef>
                <a:spcPts val="1000"/>
              </a:spcBef>
              <a:spcAft>
                <a:spcPts val="0"/>
              </a:spcAft>
              <a:buClr>
                <a:srgbClr val="143D59"/>
              </a:buClr>
              <a:buSzPts val="1800"/>
              <a:buFont typeface="Nanum Gothic"/>
              <a:buChar char="❏"/>
            </a:pPr>
            <a:r>
              <a:rPr b="1" lang="en" sz="24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Sentences with not words</a:t>
            </a:r>
            <a:endParaRPr b="1" sz="24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Clr>
                <a:srgbClr val="143D59"/>
              </a:buClr>
              <a:buSzPts val="1800"/>
              <a:buFont typeface="Nanum Gothic"/>
              <a:buChar char="❏"/>
            </a:pPr>
            <a:r>
              <a:rPr b="1" lang="en" sz="24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Sentences with statics</a:t>
            </a:r>
            <a:endParaRPr b="1" sz="24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Clr>
                <a:srgbClr val="143D59"/>
              </a:buClr>
              <a:buSzPts val="1800"/>
              <a:buFont typeface="Nanum Gothic"/>
              <a:buChar char="❏"/>
            </a:pPr>
            <a:r>
              <a:rPr b="1" lang="en" sz="24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Sentences with date</a:t>
            </a:r>
            <a:endParaRPr b="1" sz="24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1828800" rtl="0" algn="l">
              <a:spcBef>
                <a:spcPts val="0"/>
              </a:spcBef>
              <a:spcAft>
                <a:spcPts val="0"/>
              </a:spcAft>
              <a:buClr>
                <a:srgbClr val="143D59"/>
              </a:buClr>
              <a:buSzPts val="1800"/>
              <a:buFont typeface="Nanum Gothic"/>
              <a:buChar char="❏"/>
            </a:pPr>
            <a:r>
              <a:rPr b="1" lang="en" sz="24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Sentiment of a sentence and its score</a:t>
            </a:r>
            <a:endParaRPr b="1" sz="24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2" name="Google Shape;352;p5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0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Sentences containing the word not or it </a:t>
            </a: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synonyms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Synonyms of NOT : </a:t>
            </a:r>
            <a:b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{'no', 'not', 'nay', 'nix', 'never'}</a:t>
            </a:r>
            <a:endParaRPr b="1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Used regex for matching the string i.e.</a:t>
            </a:r>
            <a:b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'^(no|not|nay|nix|never)$</a:t>
            </a:r>
            <a:endParaRPr b="1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Sentences containing the word with negative prefixes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Negative Prefixes:  </a:t>
            </a:r>
            <a:b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{'in', 'un', 'non', 'de', 'dis', 'a', 'anti', 'im', 'il', 'ir'}</a:t>
            </a:r>
            <a:endParaRPr b="1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If the word starts with any of the prefix then check if the remaining word is valid english word (in english dictionary)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Used regex to identify the valid prefix </a:t>
            </a:r>
            <a:b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'^(in|un|non|de|dis|anti|a|im|il|ir)</a:t>
            </a:r>
            <a:r>
              <a:rPr lang="en" sz="1600">
                <a:solidFill>
                  <a:srgbClr val="4A4A4A"/>
                </a:solidFill>
                <a:highlight>
                  <a:srgbClr val="FFFFFF"/>
                </a:highlight>
              </a:rPr>
              <a:t>\</a:t>
            </a:r>
            <a:r>
              <a:rPr b="1"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w+$'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Used NLTK.corpus.words library to validate the word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8" name="Google Shape;358;p60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Sentences with not words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" name="Google Shape;359;p6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1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What about Double Negation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65" name="Google Shape;36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813" y="1869175"/>
            <a:ext cx="6442375" cy="2359925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6" name="Google Shape;36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2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Sentences containing value in figures</a:t>
            </a:r>
            <a:endParaRPr b="1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Used regex for matching the statistical figures i.e.</a:t>
            </a:r>
            <a:b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'[+-]?[0-9][0-9]*'</a:t>
            </a:r>
            <a:endParaRPr b="1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Sentences containing the value in words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Can use trie tree to search the pattern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Can use Context Free Grammar to create a parser 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Or simple a regex will solve our problem</a:t>
            </a:r>
            <a:b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'^(zero|one|two|three|four|five|six|seven|eight|nine|ten|eleven|twelve|thirteen|fourteen|fifteen|sixteen|seventeen|eighteen|nineteen|twenty|thirty|forty|fifty|sixty|seventy|eighty|ninety|hundred|thousand|million|billion|trillion)$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62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Sentences with statistical value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3" name="Google Shape;373;p6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/>
        </p:nvSpPr>
        <p:spPr>
          <a:xfrm>
            <a:off x="681550" y="1585125"/>
            <a:ext cx="4060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Used python library “datefinder”</a:t>
            </a:r>
            <a:endParaRPr b="1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Uses regex matching internally to find all possible date combinations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p63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Sentences with Dates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918" y="1942125"/>
            <a:ext cx="3451859" cy="22860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6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/>
        </p:nvSpPr>
        <p:spPr>
          <a:xfrm>
            <a:off x="283100" y="407350"/>
            <a:ext cx="8631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Project</a:t>
            </a:r>
            <a:r>
              <a:rPr b="1" lang="en" sz="4800">
                <a:solidFill>
                  <a:srgbClr val="14508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48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Motivation</a:t>
            </a:r>
            <a:endParaRPr b="1" sz="48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28"/>
          <p:cNvSpPr txBox="1"/>
          <p:nvPr/>
        </p:nvSpPr>
        <p:spPr>
          <a:xfrm>
            <a:off x="443525" y="1780150"/>
            <a:ext cx="768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What it is the importance of this document in professional organizations?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Written record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Bring all attendee on same page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Measuring stick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How the organizations produce this document?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During the meeting a designated person take notes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After the meeting organize all the points and present a formal document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The current technology will make the work easier 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Natural Language Processing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Audio Processing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Website Development</a:t>
            </a:r>
            <a:endParaRPr sz="16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4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Types of Sentences</a:t>
            </a:r>
            <a:endParaRPr b="1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Positive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Negative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Neutral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Used STANFORD CORENLP Sentiment Annotator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"Very negative" = 0 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"Negative" = 1 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"Neutral" = 2 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"Positive" = 3 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"Very positive" = 4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64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Sentiment of a sentence and its score</a:t>
            </a:r>
            <a:endParaRPr b="1" sz="36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6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65"/>
          <p:cNvSpPr txBox="1"/>
          <p:nvPr>
            <p:ph type="title"/>
          </p:nvPr>
        </p:nvSpPr>
        <p:spPr>
          <a:xfrm>
            <a:off x="-150" y="15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Text Summarization</a:t>
            </a:r>
            <a:endParaRPr b="1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4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Extractive Summarization</a:t>
            </a:r>
            <a:endParaRPr b="1" sz="24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6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b="1"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Extractive Summarization</a:t>
            </a:r>
            <a:endParaRPr b="1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Rely on extracting several parts, such as phrases and sentences, from a piece of text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stack them together to create a summary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Identifying the right sentences for summarization is of utmost importance in an extractive method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Sentences containing the value in words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Generate an entirely new summary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Char char="❏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Some parts of this summary may not even appear in the original text.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66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Types of Text Summarization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1" name="Google Shape;401;p6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7"/>
          <p:cNvSpPr txBox="1"/>
          <p:nvPr>
            <p:ph type="title"/>
          </p:nvPr>
        </p:nvSpPr>
        <p:spPr>
          <a:xfrm>
            <a:off x="283100" y="4835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TextRank Algorithm</a:t>
            </a:r>
            <a:endParaRPr b="1" sz="40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7" name="Google Shape;407;p67"/>
          <p:cNvSpPr txBox="1"/>
          <p:nvPr/>
        </p:nvSpPr>
        <p:spPr>
          <a:xfrm>
            <a:off x="681550" y="15851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TextRank is an extractive and unsupervised text summarization technique.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The working of TextRank Algorithm is as following:</a:t>
            </a: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sz="16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AutoNum type="arabicPeriod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Concatenate all the text contained in the articles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AutoNum type="arabicPeriod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Split the text into individual sentences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AutoNum type="arabicPeriod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Find vector representation (word embeddings) for each and every sentence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AutoNum type="arabicPeriod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Similarities between sentence vectors are then calculated and stored in a matrix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AutoNum type="arabicPeriod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The similarity matrix is then converted into a graph, with sentences as vertices and similarity scores as edges, for sentence rank calculation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400"/>
              <a:buFont typeface="Nanum Gothic"/>
              <a:buAutoNum type="arabicPeriod"/>
            </a:pPr>
            <a:r>
              <a:rPr lang="en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Finally, a certain number of top-ranked sentences form the final summary</a:t>
            </a:r>
            <a:endParaRPr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8" name="Google Shape;408;p6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type="title"/>
          </p:nvPr>
        </p:nvSpPr>
        <p:spPr>
          <a:xfrm>
            <a:off x="283100" y="4835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TextRank Algorithm</a:t>
            </a:r>
            <a:endParaRPr b="1" sz="40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4" name="Google Shape;41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600" y="1541500"/>
            <a:ext cx="6324600" cy="2933700"/>
          </a:xfrm>
          <a:prstGeom prst="rect">
            <a:avLst/>
          </a:prstGeom>
          <a:noFill/>
          <a:ln cap="flat" cmpd="sng" w="28575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6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9"/>
          <p:cNvSpPr txBox="1"/>
          <p:nvPr>
            <p:ph type="title"/>
          </p:nvPr>
        </p:nvSpPr>
        <p:spPr>
          <a:xfrm>
            <a:off x="-150" y="15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Working </a:t>
            </a:r>
            <a:r>
              <a:rPr b="1" lang="en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Example</a:t>
            </a:r>
            <a:endParaRPr b="1" sz="24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1" name="Google Shape;421;p6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Video is the property of OUP&#10;&#10;Some people complain that their regular meeting usually involve a lot of talk but no decisions are made. &#10;So, what is important to consider to make a team meeting effective and productive? &#10;What do you as a leader have to consider to engage everyone into the decision-making process?&#10;When was the last time you participated in a meeting? How was it? Why? See more ideas and the script here; https://englishtrainingweb.wordpress.com/2016/10/26/decision-making-meetings/" id="426" name="Google Shape;426;p70" title="Team meeting upda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9086" y="1246750"/>
            <a:ext cx="4879625" cy="36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0"/>
          <p:cNvSpPr txBox="1"/>
          <p:nvPr>
            <p:ph type="title"/>
          </p:nvPr>
        </p:nvSpPr>
        <p:spPr>
          <a:xfrm>
            <a:off x="283100" y="3311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Sample Video</a:t>
            </a:r>
            <a:endParaRPr b="1" sz="36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8" name="Google Shape;428;p7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3" name="Google Shape;433;p71"/>
          <p:cNvGraphicFramePr/>
          <p:nvPr/>
        </p:nvGraphicFramePr>
        <p:xfrm>
          <a:off x="972588" y="139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{0B0C17AA-FCD1-4816-8B82-59FAC03B69C0}</a:tableStyleId>
              </a:tblPr>
              <a:tblGrid>
                <a:gridCol w="5165575"/>
                <a:gridCol w="886050"/>
                <a:gridCol w="1147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sentence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speaker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dialogue_id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Shall we start with an update from everyone?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Can we try and keep this to 20 minutes, though?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 we have time for the main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item afterwards.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spk_5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Maria?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What's happening in the training department this week?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 far, so good.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spk_3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 have to external trainers in this week.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spk_3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4" name="Google Shape;434;p71"/>
          <p:cNvSpPr txBox="1"/>
          <p:nvPr>
            <p:ph type="title"/>
          </p:nvPr>
        </p:nvSpPr>
        <p:spPr>
          <a:xfrm>
            <a:off x="283100" y="4835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Result of Speech Transcriber</a:t>
            </a:r>
            <a:endParaRPr b="1" sz="40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p7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" name="Google Shape;440;p72"/>
          <p:cNvGraphicFramePr/>
          <p:nvPr/>
        </p:nvGraphicFramePr>
        <p:xfrm>
          <a:off x="972588" y="139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{0B0C17AA-FCD1-4816-8B82-59FAC03B69C0}</a:tableStyleId>
              </a:tblPr>
              <a:tblGrid>
                <a:gridCol w="5165575"/>
                <a:gridCol w="886050"/>
                <a:gridCol w="1147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sentence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speaker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dialogue_id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Shall we start with an update from everyone?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Can we try and keep this to 20 minutes, though?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 we have time for the main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item afterwards.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spk_5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Maria?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What's happening in the training department this week?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 far, so good.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spk_3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 have to external trainers in this week.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spk_3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1" name="Google Shape;441;p72"/>
          <p:cNvSpPr txBox="1"/>
          <p:nvPr>
            <p:ph type="title"/>
          </p:nvPr>
        </p:nvSpPr>
        <p:spPr>
          <a:xfrm>
            <a:off x="283100" y="4835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Pronoun Resolution</a:t>
            </a:r>
            <a:endParaRPr b="1" sz="40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2" name="Google Shape;442;p7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7" name="Google Shape;447;p73"/>
          <p:cNvGraphicFramePr/>
          <p:nvPr/>
        </p:nvGraphicFramePr>
        <p:xfrm>
          <a:off x="972588" y="139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{0B0C17AA-FCD1-4816-8B82-59FAC03B69C0}</a:tableStyleId>
              </a:tblPr>
              <a:tblGrid>
                <a:gridCol w="5868775"/>
                <a:gridCol w="1388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sentence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Cluster Index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Shall we start with an update from everyone?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Can we try and keep this to 20 minutes, though?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 we have time for the main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item afterwards.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Maria?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What's happening in the training department this week?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 far, so good.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 have to external trainers in this week.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8" name="Google Shape;448;p73"/>
          <p:cNvSpPr txBox="1"/>
          <p:nvPr>
            <p:ph type="title"/>
          </p:nvPr>
        </p:nvSpPr>
        <p:spPr>
          <a:xfrm>
            <a:off x="283100" y="4835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Agenda Clustering</a:t>
            </a:r>
            <a:endParaRPr b="1" sz="40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7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/>
        </p:nvSpPr>
        <p:spPr>
          <a:xfrm>
            <a:off x="283100" y="712150"/>
            <a:ext cx="8631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Project</a:t>
            </a:r>
            <a:r>
              <a:rPr b="1" lang="en" sz="4800">
                <a:solidFill>
                  <a:srgbClr val="14508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48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Definition</a:t>
            </a:r>
            <a:endParaRPr b="1" sz="48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p29"/>
          <p:cNvSpPr txBox="1"/>
          <p:nvPr/>
        </p:nvSpPr>
        <p:spPr>
          <a:xfrm>
            <a:off x="443525" y="1627750"/>
            <a:ext cx="768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In this FYP we will automate the process of generation of Minutes of the Meeting. This project will be Research and Product based.</a:t>
            </a:r>
            <a:endParaRPr sz="20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4" name="Google Shape;1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4" name="Google Shape;454;p74"/>
          <p:cNvGraphicFramePr/>
          <p:nvPr/>
        </p:nvGraphicFramePr>
        <p:xfrm>
          <a:off x="972588" y="139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{0B0C17AA-FCD1-4816-8B82-59FAC03B69C0}</a:tableStyleId>
              </a:tblPr>
              <a:tblGrid>
                <a:gridCol w="5174175"/>
                <a:gridCol w="209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sentence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type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Shall we start with an update from everyone?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INTERROGATIVE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Can we try and keep this to 20 minutes, though?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INTERROGATIVE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 we have time for the main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NORMAL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item afterwards.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NORMAL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Maria?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INTERROGATIVE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What's happening in the training department this week?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INTERROGATIVE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 far, so good.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NORMAL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It's not really their decision to go or not.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SUGGESTION</a:t>
                      </a:r>
                      <a:endParaRPr sz="11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55" name="Google Shape;455;p74"/>
          <p:cNvSpPr txBox="1"/>
          <p:nvPr>
            <p:ph type="title"/>
          </p:nvPr>
        </p:nvSpPr>
        <p:spPr>
          <a:xfrm>
            <a:off x="283100" y="4835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Sentence Type Classification</a:t>
            </a:r>
            <a:endParaRPr b="1" sz="40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6" name="Google Shape;456;p7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1" name="Google Shape;461;p75"/>
          <p:cNvGraphicFramePr/>
          <p:nvPr/>
        </p:nvGraphicFramePr>
        <p:xfrm>
          <a:off x="283138" y="139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{0B0C17AA-FCD1-4816-8B82-59FAC03B69C0}</a:tableStyleId>
              </a:tblPr>
              <a:tblGrid>
                <a:gridCol w="3492875"/>
                <a:gridCol w="1035800"/>
                <a:gridCol w="955400"/>
                <a:gridCol w="1005625"/>
                <a:gridCol w="1096100"/>
                <a:gridCol w="1045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sentence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</a:t>
                      </a: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ot-word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found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figure 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found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</a:t>
                      </a: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ate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found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</a:t>
                      </a: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entiment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type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</a:t>
                      </a: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entiment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143D59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score</a:t>
                      </a:r>
                      <a:endParaRPr b="1">
                        <a:solidFill>
                          <a:srgbClr val="143D59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4963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Shall we start with an update from everyone?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Neutral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Can we try and keep this to 20 minutes, though?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TRUE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Negative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 we have time for the main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Neutral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item afterwards.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Neutral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be careful with that one, maria.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TRUE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Positive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 far, so good.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Positive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It's not really their decision to go or not.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TRUE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FALSE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Negative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61616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200">
                        <a:solidFill>
                          <a:srgbClr val="61616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4963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2" name="Google Shape;462;p75"/>
          <p:cNvSpPr txBox="1"/>
          <p:nvPr>
            <p:ph type="title"/>
          </p:nvPr>
        </p:nvSpPr>
        <p:spPr>
          <a:xfrm>
            <a:off x="283100" y="4835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IMPORTANT FEATURE EXTRACTION</a:t>
            </a:r>
            <a:endParaRPr b="1" sz="40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3" name="Google Shape;463;p7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9" name="Google Shape;4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88" y="152408"/>
            <a:ext cx="1746520" cy="173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3359" y="152402"/>
            <a:ext cx="1755651" cy="1737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240" y="3253742"/>
            <a:ext cx="1651218" cy="173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1588" y="152398"/>
            <a:ext cx="1746524" cy="173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90157" y="3253713"/>
            <a:ext cx="1362068" cy="173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751" y="3253714"/>
            <a:ext cx="1548806" cy="1737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93973" y="3253710"/>
            <a:ext cx="1754391" cy="1737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54116" y="152400"/>
            <a:ext cx="1634137" cy="1737367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76"/>
          <p:cNvSpPr/>
          <p:nvPr/>
        </p:nvSpPr>
        <p:spPr>
          <a:xfrm>
            <a:off x="2260200" y="2193300"/>
            <a:ext cx="4623600" cy="756900"/>
          </a:xfrm>
          <a:prstGeom prst="roundRect">
            <a:avLst>
              <a:gd fmla="val 50000" name="adj"/>
            </a:avLst>
          </a:prstGeom>
          <a:solidFill>
            <a:srgbClr val="D49632"/>
          </a:solidFill>
          <a:ln cap="flat" cmpd="sng" w="28575">
            <a:solidFill>
              <a:srgbClr val="143D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TECHNOLOGIES USED</a:t>
            </a:r>
            <a:endParaRPr b="1" sz="3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3" name="Google Shape;48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125" y="164337"/>
            <a:ext cx="3301751" cy="4814825"/>
          </a:xfrm>
          <a:prstGeom prst="rect">
            <a:avLst/>
          </a:prstGeom>
          <a:noFill/>
          <a:ln cap="flat" cmpd="sng" w="38100">
            <a:solidFill>
              <a:srgbClr val="D4963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78"/>
          <p:cNvGrpSpPr/>
          <p:nvPr/>
        </p:nvGrpSpPr>
        <p:grpSpPr>
          <a:xfrm>
            <a:off x="174951" y="150923"/>
            <a:ext cx="3152392" cy="2217965"/>
            <a:chOff x="6803287" y="395363"/>
            <a:chExt cx="2212050" cy="2217965"/>
          </a:xfrm>
        </p:grpSpPr>
        <p:pic>
          <p:nvPicPr>
            <p:cNvPr id="489" name="Google Shape;489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descr="Piece of duct tape sticking a note to the slide" id="490" name="Google Shape;490;p7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91" name="Google Shape;491;p78"/>
            <p:cNvSpPr txBox="1"/>
            <p:nvPr/>
          </p:nvSpPr>
          <p:spPr>
            <a:xfrm>
              <a:off x="6944812" y="1373553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D49632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(FYP SUPERVISOR)</a:t>
              </a:r>
              <a:endParaRPr sz="1200">
                <a:solidFill>
                  <a:srgbClr val="D49632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Email Address: </a:t>
              </a: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muhammad.rafi@nu.edu.pk</a:t>
              </a:r>
              <a:endParaRPr sz="12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LinkedIn: </a:t>
              </a:r>
              <a:r>
                <a:rPr lang="en" sz="11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muhammad-rafi-34339219</a:t>
              </a:r>
              <a:endParaRPr sz="11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492" name="Google Shape;492;p78"/>
          <p:cNvSpPr txBox="1"/>
          <p:nvPr/>
        </p:nvSpPr>
        <p:spPr>
          <a:xfrm>
            <a:off x="376663" y="616618"/>
            <a:ext cx="2748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600">
                <a:solidFill>
                  <a:srgbClr val="143D59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Dr. MUHAMMAD RAFI</a:t>
            </a:r>
            <a:endParaRPr sz="1600">
              <a:solidFill>
                <a:srgbClr val="143D59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93" name="Google Shape;493;p78"/>
          <p:cNvSpPr/>
          <p:nvPr/>
        </p:nvSpPr>
        <p:spPr>
          <a:xfrm>
            <a:off x="3287100" y="2193300"/>
            <a:ext cx="2569800" cy="756900"/>
          </a:xfrm>
          <a:prstGeom prst="roundRect">
            <a:avLst>
              <a:gd fmla="val 50000" name="adj"/>
            </a:avLst>
          </a:prstGeom>
          <a:solidFill>
            <a:srgbClr val="D49632"/>
          </a:solidFill>
          <a:ln cap="flat" cmpd="sng" w="28575">
            <a:solidFill>
              <a:srgbClr val="143D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TEAM MEMBERS</a:t>
            </a:r>
            <a:endParaRPr b="1" sz="2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4" name="Google Shape;494;p78"/>
          <p:cNvSpPr txBox="1"/>
          <p:nvPr/>
        </p:nvSpPr>
        <p:spPr>
          <a:xfrm>
            <a:off x="298025" y="3241575"/>
            <a:ext cx="291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Hussain Yousuf</a:t>
            </a:r>
            <a:endParaRPr b="1" sz="16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95" name="Google Shape;495;p78"/>
          <p:cNvGrpSpPr/>
          <p:nvPr/>
        </p:nvGrpSpPr>
        <p:grpSpPr>
          <a:xfrm>
            <a:off x="5748551" y="2828948"/>
            <a:ext cx="3152392" cy="2217965"/>
            <a:chOff x="6803287" y="395363"/>
            <a:chExt cx="2212050" cy="2217965"/>
          </a:xfrm>
        </p:grpSpPr>
        <p:pic>
          <p:nvPicPr>
            <p:cNvPr id="496" name="Google Shape;496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descr="Piece of duct tape sticking a note to the slide" id="497" name="Google Shape;497;p7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498" name="Google Shape;498;p78"/>
            <p:cNvSpPr txBox="1"/>
            <p:nvPr/>
          </p:nvSpPr>
          <p:spPr>
            <a:xfrm>
              <a:off x="6944812" y="1373553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Email Address: k163950@nu.edu.pk</a:t>
              </a:r>
              <a:endParaRPr sz="12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GitHub: shehryarnaeem</a:t>
              </a:r>
              <a:endParaRPr sz="12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LinkedIn: </a:t>
              </a:r>
              <a:r>
                <a:rPr lang="en" sz="11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shehryar-naeem-291a3016b</a:t>
              </a:r>
              <a:endParaRPr sz="11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499" name="Google Shape;499;p78"/>
          <p:cNvSpPr txBox="1"/>
          <p:nvPr/>
        </p:nvSpPr>
        <p:spPr>
          <a:xfrm>
            <a:off x="5871625" y="3294650"/>
            <a:ext cx="2913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Shehryar Naeem</a:t>
            </a:r>
            <a:endParaRPr b="1" sz="16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500" name="Google Shape;500;p78"/>
          <p:cNvGrpSpPr/>
          <p:nvPr/>
        </p:nvGrpSpPr>
        <p:grpSpPr>
          <a:xfrm>
            <a:off x="5748551" y="150923"/>
            <a:ext cx="3152392" cy="2217965"/>
            <a:chOff x="6803287" y="395363"/>
            <a:chExt cx="2212050" cy="2217965"/>
          </a:xfrm>
        </p:grpSpPr>
        <p:pic>
          <p:nvPicPr>
            <p:cNvPr id="501" name="Google Shape;501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descr="Piece of duct tape sticking a note to the slide" id="502" name="Google Shape;502;p7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503" name="Google Shape;503;p78"/>
            <p:cNvSpPr txBox="1"/>
            <p:nvPr/>
          </p:nvSpPr>
          <p:spPr>
            <a:xfrm>
              <a:off x="6944812" y="1297353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D49632"/>
                  </a:solidFill>
                  <a:latin typeface="NanumGothic ExtraBold"/>
                  <a:ea typeface="NanumGothic ExtraBold"/>
                  <a:cs typeface="NanumGothic ExtraBold"/>
                  <a:sym typeface="NanumGothic ExtraBold"/>
                </a:rPr>
                <a:t>(GROUP LEADER)</a:t>
              </a:r>
              <a:endParaRPr sz="1200">
                <a:solidFill>
                  <a:srgbClr val="4A4A4A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Email Address: k163904@nu.edu.pk</a:t>
              </a:r>
              <a:endParaRPr sz="12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GitHub: m</a:t>
              </a: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ehdirazarajani</a:t>
              </a:r>
              <a:endParaRPr sz="12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LinkedIn: </a:t>
              </a: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mehdirazarajani572</a:t>
              </a:r>
              <a:endParaRPr sz="12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504" name="Google Shape;504;p78"/>
          <p:cNvSpPr txBox="1"/>
          <p:nvPr/>
        </p:nvSpPr>
        <p:spPr>
          <a:xfrm>
            <a:off x="5950288" y="565993"/>
            <a:ext cx="2748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Mehdi Raza Rajani</a:t>
            </a:r>
            <a:endParaRPr b="1" sz="16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5" name="Google Shape;505;p78"/>
          <p:cNvPicPr preferRelativeResize="0"/>
          <p:nvPr/>
        </p:nvPicPr>
        <p:blipFill rotWithShape="1">
          <a:blip r:embed="rId5">
            <a:alphaModFix/>
          </a:blip>
          <a:srcRect b="56107" l="15335" r="15335" t="0"/>
          <a:stretch/>
        </p:blipFill>
        <p:spPr>
          <a:xfrm>
            <a:off x="8380387" y="91125"/>
            <a:ext cx="594300" cy="5943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506" name="Google Shape;506;p78"/>
          <p:cNvGrpSpPr/>
          <p:nvPr/>
        </p:nvGrpSpPr>
        <p:grpSpPr>
          <a:xfrm>
            <a:off x="174951" y="2775873"/>
            <a:ext cx="3152392" cy="2217965"/>
            <a:chOff x="6803287" y="395363"/>
            <a:chExt cx="2212050" cy="2217965"/>
          </a:xfrm>
        </p:grpSpPr>
        <p:pic>
          <p:nvPicPr>
            <p:cNvPr id="507" name="Google Shape;507;p7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87" y="427452"/>
              <a:ext cx="2212050" cy="2185876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508" name="Google Shape;508;p78"/>
            <p:cNvSpPr txBox="1"/>
            <p:nvPr/>
          </p:nvSpPr>
          <p:spPr>
            <a:xfrm>
              <a:off x="6944812" y="1373553"/>
              <a:ext cx="1929000" cy="104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Email Address: k163805@nu.edu.pk</a:t>
              </a:r>
              <a:endParaRPr sz="12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GitHub: HussainYousuf</a:t>
              </a:r>
              <a:endParaRPr sz="12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LinkedIn: hussain-yousuf-</a:t>
              </a:r>
              <a:r>
                <a:rPr lang="en" sz="1100">
                  <a:solidFill>
                    <a:srgbClr val="4A4A4A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93c3757</a:t>
              </a:r>
              <a:endParaRPr sz="12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descr="Piece of duct tape sticking a note to the slide" id="509" name="Google Shape;509;p7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sp>
        <p:nvSpPr>
          <p:cNvPr id="510" name="Google Shape;510;p78"/>
          <p:cNvSpPr txBox="1"/>
          <p:nvPr/>
        </p:nvSpPr>
        <p:spPr>
          <a:xfrm>
            <a:off x="380513" y="3241568"/>
            <a:ext cx="2748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6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Hussain Yousuf</a:t>
            </a:r>
            <a:endParaRPr b="1" sz="16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1" name="Google Shape;511;p78"/>
          <p:cNvPicPr preferRelativeResize="0"/>
          <p:nvPr/>
        </p:nvPicPr>
        <p:blipFill rotWithShape="1">
          <a:blip r:embed="rId6">
            <a:alphaModFix/>
          </a:blip>
          <a:srcRect b="53486" l="19700" r="19700" t="0"/>
          <a:stretch/>
        </p:blipFill>
        <p:spPr>
          <a:xfrm>
            <a:off x="8380375" y="2647275"/>
            <a:ext cx="594300" cy="5943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2" name="Google Shape;512;p78"/>
          <p:cNvPicPr preferRelativeResize="0"/>
          <p:nvPr/>
        </p:nvPicPr>
        <p:blipFill rotWithShape="1">
          <a:blip r:embed="rId7">
            <a:alphaModFix/>
          </a:blip>
          <a:srcRect b="31332" l="11925" r="19421" t="0"/>
          <a:stretch/>
        </p:blipFill>
        <p:spPr>
          <a:xfrm>
            <a:off x="141275" y="91125"/>
            <a:ext cx="594300" cy="5943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3" name="Google Shape;513;p7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7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2669" y="2658675"/>
            <a:ext cx="571500" cy="571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9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Conclusion</a:t>
            </a:r>
            <a:endParaRPr b="1" sz="2400">
              <a:solidFill>
                <a:srgbClr val="D4963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0" name="Google Shape;520;p79"/>
          <p:cNvSpPr txBox="1"/>
          <p:nvPr>
            <p:ph idx="4294967295" type="title"/>
          </p:nvPr>
        </p:nvSpPr>
        <p:spPr>
          <a:xfrm>
            <a:off x="535775" y="1480150"/>
            <a:ext cx="8027400" cy="32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Meetings are essential for sharing information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Advance technology will automate the meeting’s minutes generation process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unito"/>
              <a:buChar char="❏"/>
            </a:pP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AI-powered voice note application for automated note-taking and summary preparation for in-person meetings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Enterprise Meeting Assistant - E.M.A will join your session and record the meeting, observe the speaker, and extract essential pointers from the attached documents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Some metadata will be given as input to the system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Clumps the meeting points according to the agenda of the meeting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4A4A4A"/>
                </a:solidFill>
                <a:latin typeface="Nanum Gothic"/>
                <a:ea typeface="Nanum Gothic"/>
                <a:cs typeface="Nanum Gothic"/>
                <a:sym typeface="Nanum Gothic"/>
              </a:rPr>
              <a:t>Assign tasks to attendees</a:t>
            </a:r>
            <a:endParaRPr sz="1600">
              <a:solidFill>
                <a:srgbClr val="4A4A4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1" name="Google Shape;521;p7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80"/>
          <p:cNvGrpSpPr/>
          <p:nvPr/>
        </p:nvGrpSpPr>
        <p:grpSpPr>
          <a:xfrm>
            <a:off x="3239102" y="1160642"/>
            <a:ext cx="2759532" cy="2822243"/>
            <a:chOff x="6803275" y="395363"/>
            <a:chExt cx="2212050" cy="2537076"/>
          </a:xfrm>
        </p:grpSpPr>
        <p:pic>
          <p:nvPicPr>
            <p:cNvPr id="527" name="Google Shape;527;p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528" name="Google Shape;528;p8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80"/>
            <p:cNvSpPr txBox="1"/>
            <p:nvPr/>
          </p:nvSpPr>
          <p:spPr>
            <a:xfrm>
              <a:off x="6944796" y="826172"/>
              <a:ext cx="1929000" cy="188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b="1" lang="en" sz="4800">
                  <a:solidFill>
                    <a:srgbClr val="D4963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THANK YOU</a:t>
              </a:r>
              <a:endParaRPr b="1" sz="48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530" name="Google Shape;530;p80"/>
          <p:cNvSpPr txBox="1"/>
          <p:nvPr>
            <p:ph type="title"/>
          </p:nvPr>
        </p:nvSpPr>
        <p:spPr>
          <a:xfrm>
            <a:off x="457375" y="325125"/>
            <a:ext cx="8067600" cy="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MINUTES OF MEETING</a:t>
            </a:r>
            <a:endParaRPr b="1" sz="36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1" name="Google Shape;531;p80"/>
          <p:cNvSpPr txBox="1"/>
          <p:nvPr>
            <p:ph idx="4294967295" type="ctrTitle"/>
          </p:nvPr>
        </p:nvSpPr>
        <p:spPr>
          <a:xfrm>
            <a:off x="6630099" y="3982875"/>
            <a:ext cx="1894800" cy="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The End</a:t>
            </a:r>
            <a:endParaRPr b="1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2" name="Google Shape;53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00" y="15240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8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/>
        </p:nvSpPr>
        <p:spPr>
          <a:xfrm>
            <a:off x="283100" y="712150"/>
            <a:ext cx="8631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Project</a:t>
            </a:r>
            <a:r>
              <a:rPr b="1" lang="en" sz="4800">
                <a:solidFill>
                  <a:srgbClr val="14508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48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Stakeholders</a:t>
            </a:r>
            <a:endParaRPr b="1" sz="48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443525" y="1627750"/>
            <a:ext cx="768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This product will be mainly used by corporate organizations and individuals which conducts meeting and maintains the record of it.</a:t>
            </a:r>
            <a:endParaRPr sz="20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/>
        </p:nvSpPr>
        <p:spPr>
          <a:xfrm>
            <a:off x="283100" y="712150"/>
            <a:ext cx="8631600" cy="9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Project</a:t>
            </a:r>
            <a:r>
              <a:rPr b="1" lang="en" sz="4800">
                <a:solidFill>
                  <a:srgbClr val="14508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48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Scope</a:t>
            </a:r>
            <a:endParaRPr b="1" sz="48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" name="Google Shape;147;p31"/>
          <p:cNvSpPr txBox="1"/>
          <p:nvPr/>
        </p:nvSpPr>
        <p:spPr>
          <a:xfrm>
            <a:off x="443525" y="1627750"/>
            <a:ext cx="7686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This project will only compute Minutes with Meeting having English Language as medium of discussion</a:t>
            </a:r>
            <a:r>
              <a:rPr lang="en" sz="20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20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616161"/>
                </a:solidFill>
                <a:latin typeface="Nanum Gothic"/>
                <a:ea typeface="Nanum Gothic"/>
                <a:cs typeface="Nanum Gothic"/>
                <a:sym typeface="Nanum Gothic"/>
              </a:rPr>
              <a:t>Only the things discussed in the meeting will only be included in the process of generation of minutes of meeting.</a:t>
            </a:r>
            <a:endParaRPr sz="2000">
              <a:solidFill>
                <a:srgbClr val="61616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E1DC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Literature and Application </a:t>
            </a:r>
            <a:r>
              <a:rPr b="1" lang="en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Review</a:t>
            </a:r>
            <a:endParaRPr b="1" sz="2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4" name="Google Shape;154;p3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title"/>
          </p:nvPr>
        </p:nvSpPr>
        <p:spPr>
          <a:xfrm>
            <a:off x="283100" y="407350"/>
            <a:ext cx="8631600" cy="9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43D59"/>
                </a:solidFill>
                <a:latin typeface="Nanum Gothic"/>
                <a:ea typeface="Nanum Gothic"/>
                <a:cs typeface="Nanum Gothic"/>
                <a:sym typeface="Nanum Gothic"/>
              </a:rPr>
              <a:t>Literature Review</a:t>
            </a:r>
            <a:endParaRPr b="1" sz="4000">
              <a:solidFill>
                <a:srgbClr val="143D5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0" name="Google Shape;160;p33"/>
          <p:cNvSpPr txBox="1"/>
          <p:nvPr/>
        </p:nvSpPr>
        <p:spPr>
          <a:xfrm>
            <a:off x="681550" y="1508925"/>
            <a:ext cx="7287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Improved Keyword and Keyphrase Extraction from Meeting Transcripts</a:t>
            </a: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by Immanuvel Rajkumar, Sheeba &amp; Vivekanandan, Kumuda</a:t>
            </a:r>
            <a:endParaRPr sz="1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A Supervised Framework for Keyword Extraction From Meeting Transcripts. Audio, Speech, and Language Processing</a:t>
            </a: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by Liu, Fei &amp; Liu, Feifan &amp; Liu, Yang</a:t>
            </a:r>
            <a:endParaRPr sz="1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Rapid Keyphrase extraction from audio transcripts of video lectures</a:t>
            </a: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by Aruna, V. &amp; Harini, S. &amp; Ranjitha, R. &amp; Palanivel</a:t>
            </a:r>
            <a:endParaRPr sz="1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Text categorization with support vector machines: Learning with many relevant features</a:t>
            </a: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by Joachims, Thorsten</a:t>
            </a:r>
            <a:endParaRPr sz="1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The probability ranking principle in IR</a:t>
            </a: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by Robertson, Stephen E.</a:t>
            </a:r>
            <a:endParaRPr sz="1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anum Gothic"/>
              <a:buChar char="❏"/>
            </a:pPr>
            <a:r>
              <a:rPr lang="en" sz="1600">
                <a:solidFill>
                  <a:srgbClr val="D49632"/>
                </a:solidFill>
                <a:latin typeface="Nanum Gothic"/>
                <a:ea typeface="Nanum Gothic"/>
                <a:cs typeface="Nanum Gothic"/>
                <a:sym typeface="Nanum Gothic"/>
              </a:rPr>
              <a:t>Speaker diarization with LSTM</a:t>
            </a:r>
            <a:r>
              <a:rPr lang="en" sz="16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by Wang, Quan, et al.</a:t>
            </a:r>
            <a:endParaRPr sz="16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p3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